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"/>
  </p:notesMasterIdLst>
  <p:sldIdLst>
    <p:sldId id="563" r:id="rId3"/>
    <p:sldId id="256" r:id="rId4"/>
    <p:sldId id="464" r:id="rId6"/>
    <p:sldId id="613" r:id="rId7"/>
    <p:sldId id="487" r:id="rId8"/>
    <p:sldId id="564" r:id="rId9"/>
    <p:sldId id="565" r:id="rId10"/>
    <p:sldId id="662" r:id="rId11"/>
    <p:sldId id="566" r:id="rId12"/>
    <p:sldId id="567" r:id="rId13"/>
    <p:sldId id="568" r:id="rId14"/>
    <p:sldId id="569" r:id="rId15"/>
    <p:sldId id="570" r:id="rId16"/>
    <p:sldId id="571" r:id="rId17"/>
    <p:sldId id="572" r:id="rId18"/>
    <p:sldId id="573" r:id="rId19"/>
    <p:sldId id="574" r:id="rId20"/>
    <p:sldId id="575" r:id="rId21"/>
    <p:sldId id="610" r:id="rId22"/>
    <p:sldId id="577" r:id="rId23"/>
    <p:sldId id="578" r:id="rId24"/>
    <p:sldId id="579" r:id="rId25"/>
    <p:sldId id="580" r:id="rId26"/>
    <p:sldId id="581" r:id="rId27"/>
    <p:sldId id="582" r:id="rId28"/>
    <p:sldId id="583" r:id="rId29"/>
    <p:sldId id="584" r:id="rId30"/>
    <p:sldId id="585" r:id="rId31"/>
    <p:sldId id="586" r:id="rId32"/>
    <p:sldId id="587" r:id="rId33"/>
    <p:sldId id="588" r:id="rId34"/>
    <p:sldId id="611" r:id="rId35"/>
    <p:sldId id="590" r:id="rId36"/>
    <p:sldId id="630" r:id="rId37"/>
    <p:sldId id="631" r:id="rId38"/>
    <p:sldId id="632" r:id="rId39"/>
    <p:sldId id="633" r:id="rId40"/>
    <p:sldId id="634" r:id="rId41"/>
    <p:sldId id="635" r:id="rId42"/>
    <p:sldId id="636" r:id="rId43"/>
    <p:sldId id="637" r:id="rId44"/>
    <p:sldId id="638" r:id="rId45"/>
    <p:sldId id="639" r:id="rId46"/>
    <p:sldId id="640" r:id="rId47"/>
    <p:sldId id="641" r:id="rId48"/>
    <p:sldId id="643" r:id="rId49"/>
    <p:sldId id="642" r:id="rId50"/>
    <p:sldId id="644" r:id="rId51"/>
    <p:sldId id="645" r:id="rId52"/>
    <p:sldId id="646" r:id="rId53"/>
    <p:sldId id="647" r:id="rId54"/>
    <p:sldId id="648" r:id="rId55"/>
    <p:sldId id="649" r:id="rId56"/>
    <p:sldId id="650" r:id="rId57"/>
    <p:sldId id="651" r:id="rId58"/>
    <p:sldId id="652" r:id="rId59"/>
    <p:sldId id="653" r:id="rId60"/>
    <p:sldId id="654" r:id="rId61"/>
    <p:sldId id="655" r:id="rId62"/>
    <p:sldId id="656" r:id="rId63"/>
    <p:sldId id="657" r:id="rId64"/>
    <p:sldId id="658" r:id="rId65"/>
    <p:sldId id="659" r:id="rId66"/>
    <p:sldId id="660" r:id="rId67"/>
    <p:sldId id="661" r:id="rId68"/>
    <p:sldId id="629" r:id="rId69"/>
    <p:sldId id="591" r:id="rId70"/>
    <p:sldId id="592" r:id="rId71"/>
    <p:sldId id="593" r:id="rId72"/>
    <p:sldId id="594" r:id="rId73"/>
    <p:sldId id="595" r:id="rId74"/>
    <p:sldId id="596" r:id="rId75"/>
    <p:sldId id="597" r:id="rId76"/>
    <p:sldId id="598" r:id="rId77"/>
    <p:sldId id="599" r:id="rId78"/>
    <p:sldId id="600" r:id="rId79"/>
    <p:sldId id="601" r:id="rId80"/>
    <p:sldId id="612" r:id="rId81"/>
    <p:sldId id="603" r:id="rId82"/>
    <p:sldId id="604" r:id="rId83"/>
    <p:sldId id="605" r:id="rId84"/>
    <p:sldId id="606" r:id="rId85"/>
    <p:sldId id="607" r:id="rId86"/>
    <p:sldId id="608" r:id="rId87"/>
    <p:sldId id="609" r:id="rId88"/>
    <p:sldId id="628" r:id="rId89"/>
    <p:sldId id="374" r:id="rId90"/>
    <p:sldId id="627" r:id="rId9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ользователь Microsoft Office" initials="ПM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33"/>
    <p:restoredTop sz="83464"/>
  </p:normalViewPr>
  <p:slideViewPr>
    <p:cSldViewPr snapToGrid="0" snapToObjects="1">
      <p:cViewPr varScale="1">
        <p:scale>
          <a:sx n="91" d="100"/>
          <a:sy n="91" d="100"/>
        </p:scale>
        <p:origin x="1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5" Type="http://schemas.openxmlformats.org/officeDocument/2006/relationships/commentAuthors" Target="commentAuthors.xml"/><Relationship Id="rId94" Type="http://schemas.openxmlformats.org/officeDocument/2006/relationships/tableStyles" Target="tableStyles.xml"/><Relationship Id="rId93" Type="http://schemas.openxmlformats.org/officeDocument/2006/relationships/viewProps" Target="viewProps.xml"/><Relationship Id="rId92" Type="http://schemas.openxmlformats.org/officeDocument/2006/relationships/presProps" Target="presProps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2ADB2-7A45-B34A-8A5F-5D556F281221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линейной регрессии используется семейство алгоритмов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a(x) = w_0 + w_1 x.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случае также будет иметь место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недообучение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Получилось лучше, но прямая тоже плохо описывает данные.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семейство алгоритмов — множество многочленов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-й степени: </a:t>
            </a:r>
            <a:endParaRPr lang="ru-RU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a(x) = w_0 + w_1 x + w_2 x^2 + ... + w_3 x^3, </a:t>
            </a:r>
            <a:endParaRPr lang="en-US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 после обучения получившаяся кривая будет достаточно хорошо описывать и обучающую выборку, и истинную зависимость.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таком случае качество алгоритма хорошее, но нет идеального совпадения.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Встает вопрос, а можно ли добиться совпадения увеличением сложности алгоритма.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использовании многочленов 9-ой степени уже имеет место переобучение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dirty="0">
                <a:solidFill>
                  <a:schemeClr val="bg1"/>
                </a:solidFill>
              </a:rPr>
              <a:t>Overfitting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Восстановленная зависимость дает идеальные ответы на всех объектах обучающей выборки, но при этом в любой другой точке сильно отличается от истинной зависимости.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Такая ситуация называется переобучением.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Алгоритм слишком сильно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подогнался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под обучающую выборку ценой того, что он будет давать плохие ответы на новых точках.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образом,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недообучение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— ситуация, когда алгоритм плохо описывает и обучающую выборку, и новые данные.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случае алгоритм необходимо усложнять.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случае переобучения, данные из обучающей выборки будут описываться хорошо, а новые данные плохо.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Выявить переобучение, используя только обучающую выборку, невозможно, поскольку и хорошо обученный, и переобученный алгоритмы будут хорошо ее описывать.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Необходимо использовать дополнительные данные.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Существуют несколько подходов к выявлению переобучения: </a:t>
            </a:r>
            <a:endParaRPr lang="ru-RU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Отложенная выборка. Часть данных из обучающей выборки не участвуют в обучении, чтобы позже проверять на ней обученный алгоритм. </a:t>
            </a:r>
            <a:endParaRPr lang="ru-RU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Кросс-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валидация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несколько усложненный метод отложенной выборки. (Об этом способе речь пойдет позже.)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Использовать меры сложности модели. Об этом пойдет речь далее.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в качестве небольшой затравки давайте посмотрим, что получилось, когда мы настраивали многочлен девятой степени.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Заметьте, что, по сути, обучение такого многочлена — это обучение линейной регрессии над признаками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x, x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квадрате, и так далее, до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девятой степени, то есть над девятью признаками.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если посмотреть на веса модели, которая получилась, окажется, что порядок весов очень большой — это миллионы и десятки миллионов.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же посмотреть на порядок весов в модели третьей степени (в многочлене третьей степени), которая хорошо подходила под данные, можно увидеть, что там порядок гораздо ниже.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образом, наверное, абсолютные значения весов как-то говорят о том, насколько сложная модель у нас получилась.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Итак, мы с вами выяснили, что переобучение — это проблема, которая состоит в излишней подгонке алгоритма под обучающую выборку, из-за чего страдает его качество на новых данных.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Также мы выяснили, что одним из симптомов переобучения линейных моделей являются большие веса в этих моделях, что мы будем использовать в следующей части, когда будем говорить про регуляризацию — способ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борьбы с переобучением в линейных методах.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разделе речь пойдет о регуляризации — способе борьбы с переобучением в линейных моделях.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Мерой сложности, то есть «симптомом»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переобученности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модели, являются большие веса при признаках.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Например, в предыдущем разделе при обучении модели </a:t>
            </a:r>
            <a:endParaRPr lang="ru-RU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a(x)=w0 +w1x+w2x2 +...+w9x9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a(x) = 0.5 + 12458922x + 43983740x2 + ... + 2740x9.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Другая ситуация, в которой можно встретиться с переобучением —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мультиколлинеарность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 называется проблема, при которой признаки в выборке являются линейно зависимыми.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Другими словами, существуют коэффициенты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 ..., α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такие, что для любого объекта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выборки выполняется: </a:t>
            </a:r>
            <a:endParaRPr lang="ru-RU" dirty="0"/>
          </a:p>
          <a:p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x^1_i +... +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x^d_i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0.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Более компактно последнее выражение можно переписать в виде: </a:t>
            </a:r>
            <a:endParaRPr lang="ru-RU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⟨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⟩ = 0.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Допустим, было найдено решение задачи оптимизации: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Другой вектор весов, полученный сдвигом в направлении вектора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w_1 = w_∗ + t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α, </a:t>
            </a:r>
            <a:endParaRPr lang="el-GR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 как для элементов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выборки выполняется: ⟨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w_∗ + t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x⟩ = ⟨w_∗, x⟩ + t ⟨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x⟩ = ⟨w_∗, x⟩,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также будет являться решением задачи оптимизации.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Другими словами, он будет также хорошо описывать данные в выборке, как и исходный алгоритм.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Фактически, решениями задачи оптимизации являются бесконечное множество алгоритмов, но многие из них имеют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большИе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веса, и далеко не все обладают хорошей обобщающей способностью.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Поэтому здесь тоже легко столкнуться с переобучением.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Выше было продемонстрировано, что если веса в линейной модели большие, существует высокий риск переобучения.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бороться с этим, минимизируется уже не выражение для функционала ошибки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Q(a,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X),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 новый функционал, получаемый прибавлением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регуляризатора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ru-RU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Самый простой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регуляризатор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— квадратичный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регуляризатор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endParaRPr lang="ru-RU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случае имеет место следующая задача оптимизации: </a:t>
            </a:r>
            <a:endParaRPr lang="ru-RU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образом, при обучении будет учитываться также то, что не следует слишком сильно увеличивать веса признаков.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Введенный выше коэффициент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который стоит перед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регуляризатором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называется коэффициентом регуляризации.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Чем больше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тем ниже сложность модели.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Например, при очень больших его значениях оптимально просто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занулить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все веса.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то же время при слишком низких значениях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высок риск переобучения, то есть модель становится слишком сложной. </a:t>
            </a:r>
            <a:endParaRPr lang="ru-RU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Поэтому нужно найти некоторое оптимальное значение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достаточно большое, чтобы не допустить переобучения, и не очень большое, чтобы уловить закономерности в данных.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Обычно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подбирается на кросс-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валидации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о которой пойдет речь в следующем разделе.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понять смысл регуляризации, вместо задачи оптимизации с квадратичным оптимизатором нагляднее рассмотреть задачу условной оптимизации: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Добавление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регуляризатора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вводит требование, чтобы решение задачи минимизации искалось в некоторой круглой области с центром в нуле.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Рис. Геометрический смысл условной регуляризации. Красная точка — настоящий оптимум функции, красные линии — линии уровня функции, черная точка — оптимум функции при введенном ограничении.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образом, решение задачи с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регуляризатором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не будет характеризоваться слишком большими значениями весовых коэффициентов. </a:t>
            </a:r>
            <a:endParaRPr lang="ru-RU" dirty="0"/>
          </a:p>
          <a:p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Рассмотренный выше квадратичный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регуляризатор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L2-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регуляризатор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является гладким и выпуклым, что позволяет использовать градиентный спуск.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Также существует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L1-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регуляризатор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endParaRPr lang="ru-RU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en-US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который представляет собой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L1-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норму вектора весов.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Он уже не является гладким, а также обладает интересным свойством.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применять такой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регуляризатор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некоторые веса оказываются равными нулю.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Другими словами, такой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регуляризатор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производит отбор признаков и позволяет использовать в модели не все признаки, а только самые важные из них.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Итак, мы обсудили, что большие веса в линейных моделях — это симптом переобучения.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для борьбы с этим переобучением можно пытаться «задавить» симптом, то есть штрафовать за слишком большие значения весов.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можно делать с помощью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L2-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регуляризации, которая является самым частым выбором и штрафует за сложность модели.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Или с помощью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L1-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регуляризации, которая чуть сложнее при оптимизации, но при этом позволяет отбирать признаки.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следующей части мы поговорим про то, что такое кросс-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валидация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 как оценивать качество алгоритма на новых данных.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разделе речь пойдет об оценке качества алгоритмов и о том, как понять, как поведет себя алгоритм на новых данных.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Допустим при решении задачи классификации был построен некоторый алгоритм, например линейный классификатор, причем доля ошибок на объектах из обучающей выборки была равна 0.2, и такая доля ошибок является допустимой.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 поскольку алгоритм не обладает обобщающей способностью, нет никаких гарантий, что такая же доля ошибок будет для новой выборки.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Вполне может возникнуть ситуация, что для новой выборки ошибка станет равной 0.9.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значит, что алгоритм не смог обобщить обучающую выборку, не смог извлечь из нее закономерности и применить их для классификации новых объектов. 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этом алгоритм как-то смог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подогнаться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под обучающую выборку и показал хорошие результаты при обучении без извлечения истинной закономерности.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и состоит проблема переобучения.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Уже было сказано, что переобучение сложно выявить, используя только обучающую выборку: и хороший, и переобученный алгоритмы будут показывать хорошее качество на объектах обучающей выборки.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Рассмотренные в предыдущем разделе меры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переобученности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(значения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регуляризаторов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безусловно, можно применять, но они не дают ответа на вопрос, насколько хорошо алгоритм поведет себя на новых данных, то есть какая у него будет доля ошибок на новых данных.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Самый простой способ оценить качество алгоритма — использование отложенной выборки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held-out/hold-out set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случае следует разбить выборку на две части: первая из двух частей будет использоваться для обучения алгоритма, а вторая, тестовая выборка, — для оценки его качества, в том числе для нахождения доли ошибок в задаче классификации,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MSE (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среднеквадратичной ошибки) в задаче регрессии и других мер качества в зависимости от специфики задачи.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Естественный вопрос — о том, в какой пропорции производить разбиение.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взять тестовую выборку слишком маленькой, оценка качества будет ненадежной, хотя обучающая выборка будет почти совпадать с полной выборкой.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противоположенном случае, если отложенная часть будет большой, оценка качества будет надежной, но низкое качество алгоритма может свидетельствовать о недостаточном объеме первой, обучающей, части выборки.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Обычно выборку разбивают в соотношениях 70/30, 80/20 или 0.632/0.368.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Преимуществом отложенной выборки является то, что обучать алгоритм приходится всего лишь один раз, но при этом результат сильно зависит от того, как было произведено разбиение. </a:t>
            </a:r>
            <a:endParaRPr lang="ru-RU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Например, оценивается стоимость жилья по некоторым признакам. И есть особая категория жилья, например двухэтажные квартиры.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если окажется, что все двухэтажные квартиры, которых немного, попали в отложенную выборку, то после обучения алгоритм будет давать на них очень плохое качество, поскольку в обучающей выборке таких объектов не было.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и состоит проблема переобучения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(Overfitting)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решить эту проблему, можно использовать следующий подход: построить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различных разбиений выборки на 2 части, для каждого разбиения найти оценку качества, а в качестве итоговой оценки качества работы алгоритма использовать усредненное по всем разбиениям значение.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 и в данном случае, поскольку разбиения строятся случайно, нет никаких гарантий, что особый объект хотя бы раз попадет на обучение.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Более системный подход — кросс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валидация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случае выборка делится на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блоков примерно одинакового размера.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Далее по очереди каждый из этих блоков используется в качестве тестового, а все остальные — в качестве обучающей выборки.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После того, как каждый блок побывает в качестве тестового, будут получены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показателей качества.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результате усреднения получается оценка качества по кросс-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валидации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этом встает вопрос, какое число блоков использовать.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блоков мало, получаются надежные, но смещенные оценки.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случае большого числа блоков оценки, наоборот, получаются ненадежными (большой разброс оценок), но несмещенными.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Нет конкретных рекомендаций относительно выбора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Обычно выбирают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 = 3,5,10.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Чем больше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тем больше раз приходится обучать алгоритм.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Поэтому на больших выборках следует выбирать небольшие значения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 как даже при удалении 1/3 выборки (а она большая) оставшихся данных будет достаточно для обучения.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Часто данные в файле записаны в отсортированном виде по какого-нибудь признаку.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Поэтому всегда следует перемешивать выборку прежде, чем производить кросс-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валидацию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ином случае алгоритм будет показывать плохое качество и причина этого будет не так очевидна.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этом есть задачи, в которых выборку нельзя перемешивать.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задачи предсказания будущего, например предсказание погоды на следующий день.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случае нужно особо следить за тем, как происходит деление выборки.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Итак, мы обсудили, что для грамотного оценивания качества алгоритма, нужно использовать данные не из обучающей выборки.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этого можно, например, делать отложенную выборку, или же оценивать качество по кросс-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валидации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следующей части мы поговорим о том, как использовать эти подходы, чтобы сравнивать модели или выбирать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гиперпараметры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них.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разделе речь пойдет о выборе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гиперпараметров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сравнении различных алгоритмов с помощью изученных ранее схем.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Гиперпараметрами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называются такие параметры алгоритмов, которые не могут быть получены из обучающей выборки при обучении, поэтому их надо подбирать путем многократного обучения алгоритма.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Примерами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гиперпараметров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являются: </a:t>
            </a:r>
            <a:endParaRPr lang="ru-RU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Параметр регуляризации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 (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использовании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регуляризатора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Степень полинома в задаче регрессии с семейством алгоритмов, заданным множеством полиномов определенной степени.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Более общая задача — сравнение разных алгоритмов: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обученных с разными значениями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гиперпараметров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использующих различный способ регуляризации;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настроенных с использованием разного функционала ошибки, например среднеквадратичной ошибки и средней абсолютной ошибки;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которые принадлежат разным классам алгоритмов.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Глубже понять проблему переобучения можно на данном примере.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следующем графике изображена истинная зависимость и объекты обучающей выборки: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Истинная зависимость (зеленая линия) и элементы обучающей выборки (изображены синими точками).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Видно, что истинная зависимость является нелинейной и имеет два экстремума.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сравнении алгоритмов можно использовать как отложенную выборку, так и кросс-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валидацию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но при этом следует соблюдать осторожность. </a:t>
            </a:r>
            <a:endParaRPr lang="ru-RU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Действительно, пусть 1000 алгоритмов сравниваются по качеству на отложенной выборке.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Каждый из 1000 алгоритмов, обученных на обучающей выборке, тестируется на отложенной, и в результате выбирается лучший.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Фактически на этом шаге отложенная выборка также становится своего рода обучающей, и возникает проблема переобучения: из большого числа алгоритмов выбирается тот, который лучше всего ведет себя на отложенной выборке, лучше подогнан под нее. </a:t>
            </a:r>
            <a:endParaRPr lang="ru-RU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бороться с этим, следует использовать несколько усовершенствованную схему оценивания качества алгоритмов, а именно все данные нужно будет делить на 3 части (в случае использования отложенной выборки): обучение,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валидация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контроль.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Каждый из тысячи алгоритмов будет обучен на обучающей выборке, а его качество будет измерено на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валидационной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Алгоритм с наилучшим качеством будет проверен на тестовой выборке, чтобы исключить переобучение и проверить алгоритм на адекватность.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сути именно тестовая выборка будет играть роль новых данных. </a:t>
            </a:r>
            <a:endParaRPr lang="ru-RU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предпочтительно использовать кросс-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валидацию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то данные следует разбить на 2 части.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Первая из них будет использоваться для обучения алгоритмов и оценки качества с помощью кросс-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валидации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после чего лучший алгоритм будет проверен на адекватность на контрольной выборке. </a:t>
            </a:r>
            <a:endParaRPr lang="ru-RU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Итак, мы выяснили, что для выбора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гиперпараметров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или сравнения алгоритмов нужно использовать стандартные схемы: отложенную выборку или кросс-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валидацию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 при этом, если вы сравниваете очень много разных моделей, есть риск переобучения, и чтобы его избежать, нужно выделять контрольную выборку, на которой вы проверяете итоговый алгоритм на адекватность.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модели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a(x) = w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после того, как она будет настроена под данные, на графике получается некоторая горизонтальная кривая, которая довольно плохо обобщает информацию об объектах из выборки.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Имеет место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недообучение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dirty="0">
                <a:solidFill>
                  <a:schemeClr val="bg1"/>
                </a:solidFill>
              </a:rPr>
              <a:t>Underfitting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Хороший алгоритм не был построен, поскольку семейство алгоритмов слишком мало и с его помощью невозможно уловить закономерность.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AFC0CA-A5A5-5C4F-9C62-362105FE63C0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1E8E7-A33F-544F-AE53-16F88D01A11B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jpe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jpe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9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bit.ly/1bCmE3Z" TargetMode="External"/><Relationship Id="rId2" Type="http://schemas.openxmlformats.org/officeDocument/2006/relationships/hyperlink" Target="https://software.intel.com/en-us/ai-academy/students/kits/machine-learning-501" TargetMode="External"/><Relationship Id="rId1" Type="http://schemas.openxmlformats.org/officeDocument/2006/relationships/hyperlink" Target="https://www.coursera.org/learn/supervised-learning/home/welcom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0000" y="90000"/>
            <a:ext cx="8964000" cy="3384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Машинное обучение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Что под капотом?</a:t>
            </a:r>
            <a:br>
              <a:rPr lang="en-US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0000" y="3600000"/>
            <a:ext cx="8964000" cy="3204000"/>
          </a:xfrm>
          <a:solidFill>
            <a:schemeClr val="accent1"/>
          </a:solidFill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Проблема переобучения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Линейная регрессия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6221" y="1855056"/>
            <a:ext cx="6725474" cy="485788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Проблема переобучения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Линейная регрессия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6221" y="1855056"/>
            <a:ext cx="6725474" cy="485788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Проблема переобучения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Линейная регрессия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6221" y="1855056"/>
            <a:ext cx="6725473" cy="485788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Проблема переобучения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Линейная регрессия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6221" y="1855056"/>
            <a:ext cx="6725473" cy="48578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Проблема переобучения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Обобщающая способность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6222" y="1855056"/>
            <a:ext cx="6725471" cy="48578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Проблема переобучения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6222" y="1855056"/>
            <a:ext cx="6725471" cy="485788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Проблема переобучения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6222" y="1855056"/>
            <a:ext cx="6725470" cy="485788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Проблема переобучения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Сложность линейной регрессии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6222" y="1855056"/>
            <a:ext cx="6725470" cy="485788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Проблема переобучения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Резюме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6222" y="1855056"/>
            <a:ext cx="6725469" cy="485788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Проблема переобучения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rgbClr val="FFFF00"/>
                </a:solidFill>
              </a:rPr>
              <a:t>Регуляризация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Сравнение алгоритмов и выбор </a:t>
            </a:r>
            <a:r>
              <a:rPr lang="ru-RU" dirty="0" err="1">
                <a:solidFill>
                  <a:schemeClr val="bg1"/>
                </a:solidFill>
              </a:rPr>
              <a:t>гиперпараметров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Линейная регрессия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0000" y="90000"/>
            <a:ext cx="8964000" cy="3384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Линейные модели</a:t>
            </a:r>
            <a:r>
              <a:rPr lang="en-US" dirty="0">
                <a:solidFill>
                  <a:schemeClr val="bg1"/>
                </a:solidFill>
              </a:rPr>
              <a:t> – II</a:t>
            </a: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0000" y="3600000"/>
            <a:ext cx="8964000" cy="3204000"/>
          </a:xfrm>
          <a:solidFill>
            <a:schemeClr val="accent1"/>
          </a:solidFill>
        </p:spPr>
        <p:txBody>
          <a:bodyPr/>
          <a:lstStyle/>
          <a:p>
            <a:endParaRPr lang="ru-RU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Underfitting. Overfitting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Regularization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Hold-out. </a:t>
            </a:r>
            <a:r>
              <a:rPr lang="ru-RU" dirty="0">
                <a:solidFill>
                  <a:schemeClr val="bg1"/>
                </a:solidFill>
              </a:rPr>
              <a:t>С</a:t>
            </a:r>
            <a:r>
              <a:rPr lang="en-US" dirty="0">
                <a:solidFill>
                  <a:schemeClr val="bg1"/>
                </a:solidFill>
              </a:rPr>
              <a:t>ross validation 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Hyperparameters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Сложность линейной регрессии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6223" y="1855056"/>
            <a:ext cx="6725467" cy="485788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 err="1">
                <a:solidFill>
                  <a:schemeClr val="bg1"/>
                </a:solidFill>
              </a:rPr>
              <a:t>Мультиколлинеарность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6223" y="1855056"/>
            <a:ext cx="6725467" cy="485788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 err="1">
                <a:solidFill>
                  <a:schemeClr val="bg1"/>
                </a:solidFill>
              </a:rPr>
              <a:t>Мультиколлинеарность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6223" y="1855056"/>
            <a:ext cx="6725466" cy="485788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 err="1">
                <a:solidFill>
                  <a:schemeClr val="bg1"/>
                </a:solidFill>
              </a:rPr>
              <a:t>Мультиколлинеарность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6223" y="1855056"/>
            <a:ext cx="6725466" cy="48578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Переобучение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6224" y="1855056"/>
            <a:ext cx="6725464" cy="48578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br>
              <a:rPr lang="ru-RU" sz="4000" dirty="0">
                <a:solidFill>
                  <a:schemeClr val="bg1"/>
                </a:solidFill>
              </a:rPr>
            </a:b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6224" y="1855056"/>
            <a:ext cx="6725464" cy="485787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Коэффициент регуляризации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6224" y="1855056"/>
            <a:ext cx="6725463" cy="485787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Смысл регуляризации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6224" y="1855056"/>
            <a:ext cx="6725463" cy="485787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Смысл регуляризации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6224" y="1855056"/>
            <a:ext cx="6725462" cy="485787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Виды </a:t>
            </a:r>
            <a:r>
              <a:rPr lang="ru-RU" sz="3200" dirty="0" err="1">
                <a:solidFill>
                  <a:schemeClr val="bg1"/>
                </a:solidFill>
              </a:rPr>
              <a:t>регуляризаторов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6224" y="1855056"/>
            <a:ext cx="6725462" cy="485787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Проблема переобучения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Сравнение алгоритмов и выбор </a:t>
            </a:r>
            <a:r>
              <a:rPr lang="ru-RU" dirty="0" err="1">
                <a:solidFill>
                  <a:schemeClr val="bg1"/>
                </a:solidFill>
              </a:rPr>
              <a:t>гиперпараметров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Линейная регрессия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Виды </a:t>
            </a:r>
            <a:r>
              <a:rPr lang="ru-RU" sz="3200" dirty="0" err="1">
                <a:solidFill>
                  <a:schemeClr val="bg1"/>
                </a:solidFill>
              </a:rPr>
              <a:t>регуляризаторов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6225" y="1855056"/>
            <a:ext cx="6725460" cy="485787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Резюме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6225" y="1855056"/>
            <a:ext cx="6725460" cy="485787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Проблема переобучения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rgbClr val="FFFF00"/>
                </a:solidFill>
              </a:rPr>
              <a:t>Оценивание качества алгоритмов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Сравнение алгоритмов и выбор </a:t>
            </a:r>
            <a:r>
              <a:rPr lang="ru-RU" dirty="0" err="1">
                <a:solidFill>
                  <a:schemeClr val="bg1"/>
                </a:solidFill>
              </a:rPr>
              <a:t>гиперпараметров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Линейная регрессия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rgbClr val="FFFF00"/>
                </a:solidFill>
              </a:rPr>
              <a:t>Проблема переобучения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Сравнение алгоритмов и выбор </a:t>
            </a:r>
            <a:r>
              <a:rPr lang="ru-RU" dirty="0" err="1">
                <a:solidFill>
                  <a:schemeClr val="bg1"/>
                </a:solidFill>
              </a:rPr>
              <a:t>гиперпараметров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Линейная регрессия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Проблема переобучения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Простой пример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000" y="1800001"/>
            <a:ext cx="6877919" cy="4967999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Проблема переобучения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Простой пример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6221" y="1855056"/>
            <a:ext cx="6725476" cy="4857888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6225" y="1855056"/>
            <a:ext cx="6725459" cy="485787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оценить качество?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6225" y="1855056"/>
            <a:ext cx="6725458" cy="485787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Отложенная выборка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6225" y="1855056"/>
            <a:ext cx="6725458" cy="4857874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Пропорции разбиения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6226" y="1855056"/>
            <a:ext cx="6725456" cy="485787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Проблема переобучения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Простой пример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6221" y="1855056"/>
            <a:ext cx="6725476" cy="4857888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Отложенная выборка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6226" y="1855056"/>
            <a:ext cx="6725456" cy="4857873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Много отложенных выборок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6226" y="1855056"/>
            <a:ext cx="6725455" cy="4857873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Много отложенных выборок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6226" y="1855056"/>
            <a:ext cx="6725455" cy="4857872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Кросс-</a:t>
            </a:r>
            <a:r>
              <a:rPr lang="ru-RU" sz="3200" dirty="0" err="1">
                <a:solidFill>
                  <a:schemeClr val="bg1"/>
                </a:solidFill>
              </a:rPr>
              <a:t>валидация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6227" y="1855056"/>
            <a:ext cx="6725453" cy="4857872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Число блоков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6227" y="1855056"/>
            <a:ext cx="6725453" cy="4857871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Число блоков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6227" y="1855056"/>
            <a:ext cx="6725452" cy="4857871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Совет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6227" y="1855056"/>
            <a:ext cx="6725452" cy="485787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Резюме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6227" y="1855056"/>
            <a:ext cx="6725451" cy="485787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Проблема переобучения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rgbClr val="FFFF00"/>
                </a:solidFill>
              </a:rPr>
              <a:t>Сравнение алгоритмов и выбор </a:t>
            </a:r>
            <a:r>
              <a:rPr lang="ru-RU" dirty="0" err="1">
                <a:solidFill>
                  <a:srgbClr val="FFFF00"/>
                </a:solidFill>
              </a:rPr>
              <a:t>гиперпараметров</a:t>
            </a:r>
            <a:endParaRPr lang="ru-RU" dirty="0">
              <a:solidFill>
                <a:srgbClr val="FFFF00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Линейная регрессия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Сравнение алгоритмов и выбор </a:t>
            </a:r>
            <a:r>
              <a:rPr lang="ru-RU" sz="3200" dirty="0" err="1">
                <a:solidFill>
                  <a:schemeClr val="bg1"/>
                </a:solidFill>
              </a:rPr>
              <a:t>гиперпараметров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 err="1">
                <a:solidFill>
                  <a:schemeClr val="bg1"/>
                </a:solidFill>
              </a:rPr>
              <a:t>Гиперпараметры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6228" y="1855056"/>
            <a:ext cx="6725449" cy="485786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Проблема переобучения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Простой пример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000" y="1800000"/>
            <a:ext cx="8594641" cy="4968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Сравнение алгоритмов и выбор </a:t>
            </a:r>
            <a:r>
              <a:rPr lang="ru-RU" sz="3200" dirty="0" err="1">
                <a:solidFill>
                  <a:schemeClr val="bg1"/>
                </a:solidFill>
              </a:rPr>
              <a:t>гиперпараметров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Сравнение алгоритмов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6228" y="1855056"/>
            <a:ext cx="6725449" cy="4857868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Сравнение алгоритмов и выбор </a:t>
            </a:r>
            <a:r>
              <a:rPr lang="ru-RU" sz="3200" dirty="0" err="1">
                <a:solidFill>
                  <a:schemeClr val="bg1"/>
                </a:solidFill>
              </a:rPr>
              <a:t>гиперпараметров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Что использовать?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6228" y="1855056"/>
            <a:ext cx="6725448" cy="4857868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Сравнение алгоритмов и выбор </a:t>
            </a:r>
            <a:r>
              <a:rPr lang="ru-RU" sz="3200" dirty="0" err="1">
                <a:solidFill>
                  <a:schemeClr val="bg1"/>
                </a:solidFill>
              </a:rPr>
              <a:t>гиперпараметров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Пример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6228" y="1855056"/>
            <a:ext cx="6725448" cy="4857867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Сравнение алгоритмов и выбор </a:t>
            </a:r>
            <a:r>
              <a:rPr lang="ru-RU" sz="3200" dirty="0" err="1">
                <a:solidFill>
                  <a:schemeClr val="bg1"/>
                </a:solidFill>
              </a:rPr>
              <a:t>гиперпараметров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Улучшенная схема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6229" y="1855056"/>
            <a:ext cx="6725446" cy="4857867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Сравнение алгоритмов и выбор </a:t>
            </a:r>
            <a:r>
              <a:rPr lang="ru-RU" sz="3200" dirty="0" err="1">
                <a:solidFill>
                  <a:schemeClr val="bg1"/>
                </a:solidFill>
              </a:rPr>
              <a:t>гиперпараметров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Улучшенная схема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6229" y="1855056"/>
            <a:ext cx="6725446" cy="4857866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Сравнение алгоритмов и выбор </a:t>
            </a:r>
            <a:r>
              <a:rPr lang="ru-RU" sz="3200" dirty="0" err="1">
                <a:solidFill>
                  <a:schemeClr val="bg1"/>
                </a:solidFill>
              </a:rPr>
              <a:t>гиперпараметров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Резюме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6229" y="1855056"/>
            <a:ext cx="6725445" cy="4857866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0000" y="90000"/>
            <a:ext cx="8964000" cy="3384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Линейные модели</a:t>
            </a:r>
            <a:r>
              <a:rPr lang="en-US" dirty="0">
                <a:solidFill>
                  <a:schemeClr val="bg1"/>
                </a:solidFill>
              </a:rPr>
              <a:t> – II</a:t>
            </a: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0000" y="3600000"/>
            <a:ext cx="8964000" cy="3204000"/>
          </a:xfrm>
          <a:solidFill>
            <a:schemeClr val="accent1"/>
          </a:solidFill>
        </p:spPr>
        <p:txBody>
          <a:bodyPr/>
          <a:lstStyle/>
          <a:p>
            <a:endParaRPr lang="ru-RU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Underfitting. Overfitting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Regularization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Hold-out. </a:t>
            </a:r>
            <a:r>
              <a:rPr lang="ru-RU" dirty="0">
                <a:solidFill>
                  <a:schemeClr val="bg1"/>
                </a:solidFill>
              </a:rPr>
              <a:t>С</a:t>
            </a:r>
            <a:r>
              <a:rPr lang="en-US" dirty="0">
                <a:solidFill>
                  <a:schemeClr val="bg1"/>
                </a:solidFill>
              </a:rPr>
              <a:t>ross validation 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Hyperparameters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99" y="1115330"/>
            <a:ext cx="8964000" cy="459654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References: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Обучение на размеченных данных</a:t>
            </a:r>
            <a:endParaRPr lang="ru-RU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  <a:hlinkClick r:id="rId1"/>
              </a:rPr>
              <a:t>https://www.coursera.org/learn/supervised-learning/home/welcome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Intel AI Student Kits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  <a:hlinkClick r:id="rId2"/>
              </a:rPr>
              <a:t>https://software.intel.com/en-us/ai-academy/students/kits/machine-learning-501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Введение в машинное обучение</a:t>
            </a:r>
            <a:endParaRPr lang="ru-RU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https://</a:t>
            </a:r>
            <a:r>
              <a:rPr lang="en-US" sz="2000" dirty="0" err="1">
                <a:solidFill>
                  <a:schemeClr val="bg1"/>
                </a:solidFill>
              </a:rPr>
              <a:t>www.coursera.org</a:t>
            </a:r>
            <a:r>
              <a:rPr lang="en-US" sz="2000" dirty="0">
                <a:solidFill>
                  <a:schemeClr val="bg1"/>
                </a:solidFill>
              </a:rPr>
              <a:t>/learn/</a:t>
            </a:r>
            <a:r>
              <a:rPr lang="en-US" sz="2000" dirty="0" err="1">
                <a:solidFill>
                  <a:schemeClr val="bg1"/>
                </a:solidFill>
              </a:rPr>
              <a:t>vvedenie-mashinnoe-obuchenie</a:t>
            </a:r>
            <a:r>
              <a:rPr lang="en-US" sz="2000" dirty="0">
                <a:solidFill>
                  <a:schemeClr val="bg1"/>
                </a:solidFill>
              </a:rPr>
              <a:t>/home/welcome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Машинное обучение (курс лекций, К.В. Воронцов)</a:t>
            </a:r>
            <a:endParaRPr lang="ru-RU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  <a:hlinkClick r:id="rId3" tooltip="https://bit.ly/1bCmE3Z"/>
              </a:rPr>
              <a:t>https://bit.ly/1bCmE3Z</a:t>
            </a:r>
            <a:endParaRPr lang="ru-RU" sz="2000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Машинное обучение </a:t>
            </a:r>
            <a:r>
              <a:rPr lang="ru-RU" b="1" dirty="0">
                <a:solidFill>
                  <a:schemeClr val="bg1"/>
                </a:solidFill>
              </a:rPr>
              <a:t>(</a:t>
            </a:r>
            <a:r>
              <a:rPr lang="ru-RU" dirty="0">
                <a:solidFill>
                  <a:schemeClr val="bg1"/>
                </a:solidFill>
              </a:rPr>
              <a:t>курс лекций, Л.В. Уткин</a:t>
            </a:r>
            <a:r>
              <a:rPr lang="ru-RU" b="1" dirty="0">
                <a:solidFill>
                  <a:schemeClr val="bg1"/>
                </a:solidFill>
              </a:rPr>
              <a:t>)</a:t>
            </a:r>
            <a:endParaRPr lang="ru-RU" b="1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https://</a:t>
            </a:r>
            <a:r>
              <a:rPr lang="en-US" sz="2000" dirty="0" err="1">
                <a:solidFill>
                  <a:schemeClr val="bg1"/>
                </a:solidFill>
              </a:rPr>
              <a:t>tema.spbstu.ru</a:t>
            </a:r>
            <a:r>
              <a:rPr lang="en-US" sz="2000" dirty="0">
                <a:solidFill>
                  <a:schemeClr val="bg1"/>
                </a:solidFill>
              </a:rPr>
              <a:t>/</a:t>
            </a:r>
            <a:r>
              <a:rPr lang="en-US" sz="2000" dirty="0" err="1">
                <a:solidFill>
                  <a:schemeClr val="bg1"/>
                </a:solidFill>
              </a:rPr>
              <a:t>machine_learning</a:t>
            </a:r>
            <a:r>
              <a:rPr lang="en-US" sz="2000" dirty="0">
                <a:solidFill>
                  <a:schemeClr val="bg1"/>
                </a:solidFill>
              </a:rPr>
              <a:t>/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Проблема переобучения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Линейная регрессия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6221" y="1855056"/>
            <a:ext cx="6725474" cy="485788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5188</Words>
  <Application>WPS Presentation</Application>
  <PresentationFormat>Экран (4:3)</PresentationFormat>
  <Paragraphs>242</Paragraphs>
  <Slides>88</Slides>
  <Notes>85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88</vt:i4>
      </vt:variant>
    </vt:vector>
  </HeadingPairs>
  <TitlesOfParts>
    <vt:vector size="96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Тема Office</vt:lpstr>
      <vt:lpstr>Машинное обучение Что под капотом? </vt:lpstr>
      <vt:lpstr>Линейные модели – II </vt:lpstr>
      <vt:lpstr>План</vt:lpstr>
      <vt:lpstr>План</vt:lpstr>
      <vt:lpstr>Проблема переобучения Простой пример</vt:lpstr>
      <vt:lpstr>Проблема переобучения Простой пример</vt:lpstr>
      <vt:lpstr>Проблема переобучения Простой пример</vt:lpstr>
      <vt:lpstr>Проблема переобучения Простой пример</vt:lpstr>
      <vt:lpstr>Проблема переобучения Линейная регрессия</vt:lpstr>
      <vt:lpstr>Проблема переобучения Линейная регрессия</vt:lpstr>
      <vt:lpstr>Проблема переобучения Линейная регрессия</vt:lpstr>
      <vt:lpstr>Проблема переобучения Линейная регрессия</vt:lpstr>
      <vt:lpstr>Проблема переобучения Линейная регрессия</vt:lpstr>
      <vt:lpstr>Проблема переобучения Обобщающая способность</vt:lpstr>
      <vt:lpstr>Проблема переобучения Как выявить переобучение?</vt:lpstr>
      <vt:lpstr>Проблема переобучения Как выявить переобучение?</vt:lpstr>
      <vt:lpstr>Проблема переобучения Сложность линейной регрессии</vt:lpstr>
      <vt:lpstr>Проблема переобучения Резюме</vt:lpstr>
      <vt:lpstr>План</vt:lpstr>
      <vt:lpstr>Регуляризация Сложность линейной регрессии</vt:lpstr>
      <vt:lpstr>Регуляризация Мультиколлинеарность</vt:lpstr>
      <vt:lpstr>Регуляризация Мультиколлинеарность</vt:lpstr>
      <vt:lpstr>Регуляризация Мультиколлинеарность</vt:lpstr>
      <vt:lpstr>Регуляризация Переобучение</vt:lpstr>
      <vt:lpstr>Регуляризация </vt:lpstr>
      <vt:lpstr>Регуляризация Коэффициент регуляризации</vt:lpstr>
      <vt:lpstr>Регуляризация Смысл регуляризации</vt:lpstr>
      <vt:lpstr>Регуляризация Смысл регуляризации</vt:lpstr>
      <vt:lpstr>Регуляризация Виды регуляризаторов</vt:lpstr>
      <vt:lpstr>Регуляризация Виды регуляризаторов</vt:lpstr>
      <vt:lpstr>Регуляризация Резюме</vt:lpstr>
      <vt:lpstr>План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оценить качество?</vt:lpstr>
      <vt:lpstr>Оценивание качества алгоритмов Отложенная выборка</vt:lpstr>
      <vt:lpstr>Оценивание качества алгоритмов Пропорции разбиения</vt:lpstr>
      <vt:lpstr>Оценивание качества алгоритмов Отложенная выборка</vt:lpstr>
      <vt:lpstr>Оценивание качества алгоритмов Много отложенных выборок</vt:lpstr>
      <vt:lpstr>Оценивание качества алгоритмов Много отложенных выборок</vt:lpstr>
      <vt:lpstr>Оценивание качества алгоритмов Кросс-валидация</vt:lpstr>
      <vt:lpstr>Оценивание качества алгоритмов Число блоков</vt:lpstr>
      <vt:lpstr>Оценивание качества алгоритмов Число блоков</vt:lpstr>
      <vt:lpstr>Оценивание качества алгоритмов Совет</vt:lpstr>
      <vt:lpstr>Оценивание качества алгоритмов Резюме</vt:lpstr>
      <vt:lpstr>План</vt:lpstr>
      <vt:lpstr>Сравнение алгоритмов и выбор гиперпараметров Гиперпараметры</vt:lpstr>
      <vt:lpstr>Сравнение алгоритмов и выбор гиперпараметров Сравнение алгоритмов</vt:lpstr>
      <vt:lpstr>Сравнение алгоритмов и выбор гиперпараметров Что использовать?</vt:lpstr>
      <vt:lpstr>Сравнение алгоритмов и выбор гиперпараметров Пример</vt:lpstr>
      <vt:lpstr>Сравнение алгоритмов и выбор гиперпараметров Улучшенная схема</vt:lpstr>
      <vt:lpstr>Сравнение алгоритмов и выбор гиперпараметров Улучшенная схема</vt:lpstr>
      <vt:lpstr>Сравнение алгоритмов и выбор гиперпараметров Резюме</vt:lpstr>
      <vt:lpstr>Линейные модели – II </vt:lpstr>
      <vt:lpstr>PowerPoint 演示文稿</vt:lpstr>
      <vt:lpstr>References: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Машинное обучение Что под капотом?</dc:title>
  <dc:creator>Пользователь Microsoft Office</dc:creator>
  <cp:lastModifiedBy>Denys</cp:lastModifiedBy>
  <cp:revision>239</cp:revision>
  <dcterms:created xsi:type="dcterms:W3CDTF">2018-09-13T08:05:00Z</dcterms:created>
  <dcterms:modified xsi:type="dcterms:W3CDTF">2022-10-15T12:25:11Z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86C2F6BE4A4A42D78E5FDF10F5124657</vt:lpwstr>
  </property>
  <property fmtid="{D5CDD505-2E9C-101B-9397-08002B2CF9AE}" pid="3" name="KSOProductBuildVer">
    <vt:lpwstr>1033-11.2.0.11341</vt:lpwstr>
  </property>
</Properties>
</file>